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2d959cbf0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82d959cbf0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82d959cbf0_4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2d959cbf0_4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2d959cbf0_4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82d959cbf0_4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Make points on the plots larger </a:t>
            </a:r>
            <a:endParaRPr/>
          </a:p>
          <a:p>
            <a:pPr marL="0" lvl="0" indent="0" algn="l" rtl="0">
              <a:spcBef>
                <a:spcPts val="0"/>
              </a:spcBef>
              <a:spcAft>
                <a:spcPts val="0"/>
              </a:spcAft>
              <a:buNone/>
            </a:pPr>
            <a:r>
              <a:rPr lang="en-US"/>
              <a:t>“to” -&gt; “too”</a:t>
            </a:r>
            <a:endParaRPr/>
          </a:p>
        </p:txBody>
      </p:sp>
      <p:sp>
        <p:nvSpPr>
          <p:cNvPr id="196" name="Google Shape;19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“room” -&gt; ”disk” </a:t>
            </a:r>
            <a:endParaRPr/>
          </a:p>
          <a:p>
            <a:pPr marL="0" lvl="0" indent="0" algn="l" rtl="0">
              <a:spcBef>
                <a:spcPts val="0"/>
              </a:spcBef>
              <a:spcAft>
                <a:spcPts val="0"/>
              </a:spcAft>
              <a:buNone/>
            </a:pPr>
            <a:r>
              <a:rPr lang="en-US"/>
              <a:t>Start new bullet point at “The correlation”</a:t>
            </a:r>
            <a:endParaRPr/>
          </a:p>
          <a:p>
            <a:pPr marL="0" lvl="0" indent="0" algn="l" rtl="0">
              <a:spcBef>
                <a:spcPts val="0"/>
              </a:spcBef>
              <a:spcAft>
                <a:spcPts val="0"/>
              </a:spcAft>
              <a:buNone/>
            </a:pPr>
            <a:r>
              <a:rPr lang="en-US"/>
              <a:t>Cut last bullet point. See email for alternative explanation </a:t>
            </a:r>
            <a:endParaRPr/>
          </a:p>
        </p:txBody>
      </p:sp>
      <p:sp>
        <p:nvSpPr>
          <p:cNvPr id="218" name="Google Shape;21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29861535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298615354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7298615354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298615354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7298615354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7298615354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lots of pretty artist interpretations of disks and even very nice ALMA images. Do a google search and pick one to add pizazz to this slide</a:t>
            </a:r>
            <a:endParaRPr/>
          </a:p>
          <a:p>
            <a:pPr marL="0" lvl="0" indent="0" algn="l" rtl="0">
              <a:spcBef>
                <a:spcPts val="0"/>
              </a:spcBef>
              <a:spcAft>
                <a:spcPts val="0"/>
              </a:spcAft>
              <a:buNone/>
            </a:pPr>
            <a:r>
              <a:rPr lang="en-US"/>
              <a:t>Cut ”captured by star’s gravity”. While the disk is gravitationally bound to the star, the disk and star material all collapsed together. The star did not form first and then pull the disk material in. </a:t>
            </a: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 flux -&gt; CO abundance (relative to H2)</a:t>
            </a:r>
            <a:endParaRPr/>
          </a:p>
          <a:p>
            <a:pPr marL="0" lvl="0" indent="0" algn="l" rtl="0">
              <a:spcBef>
                <a:spcPts val="0"/>
              </a:spcBef>
              <a:spcAft>
                <a:spcPts val="0"/>
              </a:spcAft>
              <a:buNone/>
            </a:pPr>
            <a:r>
              <a:rPr lang="en-US"/>
              <a:t>Make plot bigger and credit. I made the plot but the data is from the surveys of Williams &amp; Best 2014 (for the Taurus region) Ansdell et al. 2016 (Lupus) and Long et al. 2017 (Chameleon) You don’t need to put the region names on the slide but you should know what they are. Can list them in the notes if you want. </a:t>
            </a:r>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”Stellar wind creates radial drift that moves” -&gt; “Radial drift moves” , the radial drift is due to a slight difference in velocity between the gas and the larger dust grains. </a:t>
            </a:r>
            <a:endParaRPr/>
          </a:p>
          <a:p>
            <a:pPr marL="0" lvl="0" indent="0" algn="l" rtl="0">
              <a:spcBef>
                <a:spcPts val="0"/>
              </a:spcBef>
              <a:spcAft>
                <a:spcPts val="0"/>
              </a:spcAft>
              <a:buNone/>
            </a:pPr>
            <a:r>
              <a:rPr lang="en-US"/>
              <a:t>In the first bullet point there is an implied step that after the CO freezes out onto the grain chemistry turns it into CO2. You don’t need to put that on the slide, but you should know it</a:t>
            </a:r>
            <a:endParaRPr/>
          </a:p>
          <a:p>
            <a:pPr marL="0" lvl="0" indent="0" algn="l" rtl="0">
              <a:spcBef>
                <a:spcPts val="0"/>
              </a:spcBef>
              <a:spcAft>
                <a:spcPts val="0"/>
              </a:spcAft>
              <a:buNone/>
            </a:pPr>
            <a:r>
              <a:rPr lang="en-US"/>
              <a:t>Far too many words on the last bullet point. Try framing it as a question.</a:t>
            </a:r>
            <a:endParaRPr/>
          </a:p>
          <a:p>
            <a:pPr marL="0" lvl="0" indent="0" algn="l" rtl="0">
              <a:spcBef>
                <a:spcPts val="0"/>
              </a:spcBef>
              <a:spcAft>
                <a:spcPts val="0"/>
              </a:spcAft>
              <a:buNone/>
            </a:pPr>
            <a:r>
              <a:rPr lang="en-US"/>
              <a:t>To cut down on words the fourth bullet point can be cut entirely </a:t>
            </a:r>
            <a:endParaRPr/>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“continuums” -&gt; “continuum”</a:t>
            </a:r>
            <a:endParaRPr/>
          </a:p>
          <a:p>
            <a:pPr marL="0" lvl="0" indent="0" algn="l" rtl="0">
              <a:spcBef>
                <a:spcPts val="0"/>
              </a:spcBef>
              <a:spcAft>
                <a:spcPts val="0"/>
              </a:spcAft>
              <a:buNone/>
            </a:pPr>
            <a:r>
              <a:rPr lang="en-US"/>
              <a:t>”several” -&gt; actual number</a:t>
            </a:r>
            <a:endParaRPr/>
          </a:p>
          <a:p>
            <a:pPr marL="0" lvl="0" indent="0" algn="l" rtl="0">
              <a:spcBef>
                <a:spcPts val="0"/>
              </a:spcBef>
              <a:spcAft>
                <a:spcPts val="0"/>
              </a:spcAft>
              <a:buNone/>
            </a:pPr>
            <a:r>
              <a:rPr lang="en-US"/>
              <a:t>Image of ALMA on this slide would be nice, maybe Spizter as well.</a:t>
            </a:r>
            <a:endParaRPr/>
          </a:p>
        </p:txBody>
      </p:sp>
      <p:sp>
        <p:nvSpPr>
          <p:cNvPr id="126" name="Google Shape;12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Cite Schwarz et al. 2016 at bullet point three</a:t>
            </a:r>
            <a:endParaRPr/>
          </a:p>
          <a:p>
            <a:pPr marL="0" lvl="0" indent="0" algn="l" rtl="0">
              <a:spcBef>
                <a:spcPts val="0"/>
              </a:spcBef>
              <a:spcAft>
                <a:spcPts val="0"/>
              </a:spcAft>
              <a:buNone/>
            </a:pPr>
            <a:r>
              <a:rPr lang="en-US"/>
              <a:t>Make sure you know what weights are, we can talk about it if you need a refresher </a:t>
            </a:r>
            <a:endParaRPr/>
          </a:p>
        </p:txBody>
      </p:sp>
      <p:sp>
        <p:nvSpPr>
          <p:cNvPr id="138" name="Google Shape;1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29861535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29861535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729861535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2d959cbf0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2d959cbf0_1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82d959cbf0_1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2d959cbf0_4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82d959cbf0_4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82d959cbf0_4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524000" y="687575"/>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Calibri"/>
              <a:buNone/>
            </a:pPr>
            <a:r>
              <a:rPr lang="en-US" sz="4400" dirty="0"/>
              <a:t>The Search for Volatile Carbon Transport in Protoplanetary Disks</a:t>
            </a:r>
            <a:endParaRPr sz="4400" dirty="0"/>
          </a:p>
        </p:txBody>
      </p:sp>
      <p:sp>
        <p:nvSpPr>
          <p:cNvPr id="89" name="Google Shape;89;p13"/>
          <p:cNvSpPr txBox="1">
            <a:spLocks noGrp="1"/>
          </p:cNvSpPr>
          <p:nvPr>
            <p:ph type="subTitle" idx="1"/>
          </p:nvPr>
        </p:nvSpPr>
        <p:spPr>
          <a:xfrm>
            <a:off x="1524000" y="3230003"/>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dirty="0"/>
              <a:t>Ruby Fulford</a:t>
            </a:r>
            <a:endParaRPr dirty="0"/>
          </a:p>
          <a:p>
            <a:pPr marL="0" lvl="0" indent="0" algn="ctr" rtl="0">
              <a:lnSpc>
                <a:spcPct val="90000"/>
              </a:lnSpc>
              <a:spcBef>
                <a:spcPts val="1000"/>
              </a:spcBef>
              <a:spcAft>
                <a:spcPts val="0"/>
              </a:spcAft>
              <a:buClr>
                <a:schemeClr val="dk1"/>
              </a:buClr>
              <a:buSzPts val="2400"/>
              <a:buNone/>
            </a:pPr>
            <a:r>
              <a:rPr lang="en-US" dirty="0"/>
              <a:t>Dr. </a:t>
            </a:r>
            <a:r>
              <a:rPr lang="en-US" dirty="0" err="1"/>
              <a:t>Kamber</a:t>
            </a:r>
            <a:r>
              <a:rPr lang="en-US" dirty="0"/>
              <a:t> Schwarz</a:t>
            </a:r>
            <a:endParaRPr dirty="0"/>
          </a:p>
          <a:p>
            <a:pPr marL="0" lvl="0" indent="0" algn="ctr" rtl="0">
              <a:lnSpc>
                <a:spcPct val="90000"/>
              </a:lnSpc>
              <a:spcBef>
                <a:spcPts val="1000"/>
              </a:spcBef>
              <a:spcAft>
                <a:spcPts val="0"/>
              </a:spcAft>
              <a:buClr>
                <a:schemeClr val="dk1"/>
              </a:buClr>
              <a:buSzPts val="2400"/>
              <a:buNone/>
            </a:pPr>
            <a:r>
              <a:rPr lang="en-US" dirty="0"/>
              <a:t>The University of Arizona Lunar and Planetary Laboratory</a:t>
            </a:r>
            <a:endParaRPr dirty="0"/>
          </a:p>
          <a:p>
            <a:pPr marL="0" lvl="0" indent="0" algn="ctr" rtl="0">
              <a:lnSpc>
                <a:spcPct val="90000"/>
              </a:lnSpc>
              <a:spcBef>
                <a:spcPts val="1000"/>
              </a:spcBef>
              <a:spcAft>
                <a:spcPts val="0"/>
              </a:spcAft>
              <a:buClr>
                <a:schemeClr val="dk1"/>
              </a:buClr>
              <a:buSzPts val="2400"/>
              <a:buNone/>
            </a:pPr>
            <a:endParaRPr dirty="0"/>
          </a:p>
        </p:txBody>
      </p:sp>
      <p:pic>
        <p:nvPicPr>
          <p:cNvPr id="90" name="Google Shape;90;p13" descr="AZSGC_sunset"/>
          <p:cNvPicPr preferRelativeResize="0"/>
          <p:nvPr/>
        </p:nvPicPr>
        <p:blipFill rotWithShape="1">
          <a:blip r:embed="rId3">
            <a:alphaModFix/>
          </a:blip>
          <a:srcRect l="12210" t="2715" r="13370" b="1529"/>
          <a:stretch/>
        </p:blipFill>
        <p:spPr>
          <a:xfrm>
            <a:off x="11203757" y="5415699"/>
            <a:ext cx="765175" cy="1312862"/>
          </a:xfrm>
          <a:prstGeom prst="rect">
            <a:avLst/>
          </a:prstGeom>
          <a:solidFill>
            <a:schemeClr val="lt1"/>
          </a:solidFill>
          <a:ln>
            <a:noFill/>
          </a:ln>
        </p:spPr>
      </p:pic>
      <p:pic>
        <p:nvPicPr>
          <p:cNvPr id="91" name="Google Shape;91;p13" descr="nasa-logo"/>
          <p:cNvPicPr preferRelativeResize="0"/>
          <p:nvPr/>
        </p:nvPicPr>
        <p:blipFill rotWithShape="1">
          <a:blip r:embed="rId4">
            <a:alphaModFix/>
          </a:blip>
          <a:srcRect/>
          <a:stretch/>
        </p:blipFill>
        <p:spPr>
          <a:xfrm>
            <a:off x="9866755" y="5788496"/>
            <a:ext cx="1082478" cy="926506"/>
          </a:xfrm>
          <a:prstGeom prst="rect">
            <a:avLst/>
          </a:prstGeom>
          <a:noFill/>
          <a:ln>
            <a:noFill/>
          </a:ln>
        </p:spPr>
      </p:pic>
      <p:pic>
        <p:nvPicPr>
          <p:cNvPr id="92" name="Google Shape;92;p13" descr="Space Imagery Center - Tucson Attractions"/>
          <p:cNvPicPr preferRelativeResize="0"/>
          <p:nvPr/>
        </p:nvPicPr>
        <p:blipFill rotWithShape="1">
          <a:blip r:embed="rId5">
            <a:alphaModFix/>
          </a:blip>
          <a:srcRect/>
          <a:stretch/>
        </p:blipFill>
        <p:spPr>
          <a:xfrm>
            <a:off x="131975" y="5945075"/>
            <a:ext cx="4510726" cy="8369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GW Lup and AA Tau Images </a:t>
            </a:r>
            <a:endParaRPr/>
          </a:p>
        </p:txBody>
      </p:sp>
      <p:sp>
        <p:nvSpPr>
          <p:cNvPr id="179" name="Google Shape;179;p2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       </a:t>
            </a:r>
            <a:endParaRPr/>
          </a:p>
        </p:txBody>
      </p:sp>
      <p:pic>
        <p:nvPicPr>
          <p:cNvPr id="180" name="Google Shape;180;p22"/>
          <p:cNvPicPr preferRelativeResize="0"/>
          <p:nvPr/>
        </p:nvPicPr>
        <p:blipFill>
          <a:blip r:embed="rId3">
            <a:alphaModFix/>
          </a:blip>
          <a:stretch>
            <a:fillRect/>
          </a:stretch>
        </p:blipFill>
        <p:spPr>
          <a:xfrm>
            <a:off x="453904" y="1690825"/>
            <a:ext cx="5505650" cy="4795235"/>
          </a:xfrm>
          <a:prstGeom prst="rect">
            <a:avLst/>
          </a:prstGeom>
          <a:noFill/>
          <a:ln>
            <a:noFill/>
          </a:ln>
        </p:spPr>
      </p:pic>
      <p:pic>
        <p:nvPicPr>
          <p:cNvPr id="181" name="Google Shape;181;p22"/>
          <p:cNvPicPr preferRelativeResize="0"/>
          <p:nvPr/>
        </p:nvPicPr>
        <p:blipFill>
          <a:blip r:embed="rId4">
            <a:alphaModFix/>
          </a:blip>
          <a:stretch>
            <a:fillRect/>
          </a:stretch>
        </p:blipFill>
        <p:spPr>
          <a:xfrm>
            <a:off x="6030500" y="1690825"/>
            <a:ext cx="5505654" cy="4795250"/>
          </a:xfrm>
          <a:prstGeom prst="rect">
            <a:avLst/>
          </a:prstGeom>
          <a:noFill/>
          <a:ln>
            <a:noFill/>
          </a:ln>
        </p:spPr>
      </p:pic>
      <p:sp>
        <p:nvSpPr>
          <p:cNvPr id="182" name="Google Shape;182;p22"/>
          <p:cNvSpPr txBox="1"/>
          <p:nvPr/>
        </p:nvSpPr>
        <p:spPr>
          <a:xfrm>
            <a:off x="7903425" y="6393975"/>
            <a:ext cx="2140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i="1">
                <a:latin typeface="Calibri"/>
                <a:ea typeface="Calibri"/>
                <a:cs typeface="Calibri"/>
                <a:sym typeface="Calibri"/>
              </a:rPr>
              <a:t>Credit: ALMA</a:t>
            </a:r>
            <a:endParaRPr i="1">
              <a:latin typeface="Calibri"/>
              <a:ea typeface="Calibri"/>
              <a:cs typeface="Calibri"/>
              <a:sym typeface="Calibri"/>
            </a:endParaRPr>
          </a:p>
        </p:txBody>
      </p:sp>
      <p:pic>
        <p:nvPicPr>
          <p:cNvPr id="7" name="Google Shape;152;p19" descr="AZSGC_sunset">
            <a:extLst>
              <a:ext uri="{FF2B5EF4-FFF2-40B4-BE49-F238E27FC236}">
                <a16:creationId xmlns:a16="http://schemas.microsoft.com/office/drawing/2014/main" id="{4D32808E-A754-45B9-84A1-32EDA75FE930}"/>
              </a:ext>
            </a:extLst>
          </p:cNvPr>
          <p:cNvPicPr preferRelativeResize="0"/>
          <p:nvPr/>
        </p:nvPicPr>
        <p:blipFill rotWithShape="1">
          <a:blip r:embed="rId5">
            <a:alphaModFix/>
          </a:blip>
          <a:srcRect l="12212" t="2719" r="13366" b="1522"/>
          <a:stretch/>
        </p:blipFill>
        <p:spPr>
          <a:xfrm>
            <a:off x="11203757" y="5415699"/>
            <a:ext cx="765175" cy="1312862"/>
          </a:xfrm>
          <a:prstGeom prst="rect">
            <a:avLst/>
          </a:prstGeom>
          <a:solidFill>
            <a:schemeClr val="lt1"/>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TW </a:t>
            </a:r>
            <a:r>
              <a:rPr lang="en-US" dirty="0" err="1"/>
              <a:t>Hya</a:t>
            </a:r>
            <a:r>
              <a:rPr lang="en-US" dirty="0"/>
              <a:t> Images</a:t>
            </a:r>
            <a:endParaRPr dirty="0"/>
          </a:p>
        </p:txBody>
      </p:sp>
      <p:sp>
        <p:nvSpPr>
          <p:cNvPr id="189" name="Google Shape;189;p2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90" name="Google Shape;190;p23"/>
          <p:cNvPicPr preferRelativeResize="0"/>
          <p:nvPr/>
        </p:nvPicPr>
        <p:blipFill>
          <a:blip r:embed="rId3">
            <a:alphaModFix/>
          </a:blip>
          <a:stretch>
            <a:fillRect/>
          </a:stretch>
        </p:blipFill>
        <p:spPr>
          <a:xfrm>
            <a:off x="447716" y="1595312"/>
            <a:ext cx="5524700" cy="4811825"/>
          </a:xfrm>
          <a:prstGeom prst="rect">
            <a:avLst/>
          </a:prstGeom>
          <a:noFill/>
          <a:ln>
            <a:noFill/>
          </a:ln>
        </p:spPr>
      </p:pic>
      <p:pic>
        <p:nvPicPr>
          <p:cNvPr id="191" name="Google Shape;191;p23"/>
          <p:cNvPicPr preferRelativeResize="0"/>
          <p:nvPr/>
        </p:nvPicPr>
        <p:blipFill>
          <a:blip r:embed="rId4">
            <a:alphaModFix/>
          </a:blip>
          <a:stretch>
            <a:fillRect/>
          </a:stretch>
        </p:blipFill>
        <p:spPr>
          <a:xfrm>
            <a:off x="6150086" y="1633824"/>
            <a:ext cx="5436258" cy="4734800"/>
          </a:xfrm>
          <a:prstGeom prst="rect">
            <a:avLst/>
          </a:prstGeom>
          <a:noFill/>
          <a:ln>
            <a:noFill/>
          </a:ln>
        </p:spPr>
      </p:pic>
      <p:sp>
        <p:nvSpPr>
          <p:cNvPr id="192" name="Google Shape;192;p23"/>
          <p:cNvSpPr txBox="1"/>
          <p:nvPr/>
        </p:nvSpPr>
        <p:spPr>
          <a:xfrm>
            <a:off x="4916050" y="6021975"/>
            <a:ext cx="2648100" cy="772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1000"/>
              </a:spcBef>
              <a:spcAft>
                <a:spcPts val="0"/>
              </a:spcAft>
              <a:buNone/>
            </a:pPr>
            <a:r>
              <a:rPr lang="en-US" i="1">
                <a:solidFill>
                  <a:schemeClr val="dk1"/>
                </a:solidFill>
                <a:latin typeface="Calibri"/>
                <a:ea typeface="Calibri"/>
                <a:cs typeface="Calibri"/>
                <a:sym typeface="Calibri"/>
              </a:rPr>
              <a:t>Credit: Schwarz et al. 2016</a:t>
            </a:r>
            <a:endParaRPr i="1">
              <a:latin typeface="Calibri"/>
              <a:ea typeface="Calibri"/>
              <a:cs typeface="Calibri"/>
              <a:sym typeface="Calibri"/>
            </a:endParaRPr>
          </a:p>
        </p:txBody>
      </p:sp>
      <p:pic>
        <p:nvPicPr>
          <p:cNvPr id="7" name="Google Shape;152;p19" descr="AZSGC_sunset">
            <a:extLst>
              <a:ext uri="{FF2B5EF4-FFF2-40B4-BE49-F238E27FC236}">
                <a16:creationId xmlns:a16="http://schemas.microsoft.com/office/drawing/2014/main" id="{DE154C41-79E6-4D61-AA27-91040AFD14A3}"/>
              </a:ext>
            </a:extLst>
          </p:cNvPr>
          <p:cNvPicPr preferRelativeResize="0"/>
          <p:nvPr/>
        </p:nvPicPr>
        <p:blipFill rotWithShape="1">
          <a:blip r:embed="rId5">
            <a:alphaModFix/>
          </a:blip>
          <a:srcRect l="12212" t="2719" r="13366" b="1522"/>
          <a:stretch/>
        </p:blipFill>
        <p:spPr>
          <a:xfrm>
            <a:off x="11203757" y="5415699"/>
            <a:ext cx="765175" cy="1312862"/>
          </a:xfrm>
          <a:prstGeom prst="rect">
            <a:avLst/>
          </a:prstGeom>
          <a:solidFill>
            <a:schemeClr val="lt1"/>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title"/>
          </p:nvPr>
        </p:nvSpPr>
        <p:spPr>
          <a:xfrm>
            <a:off x="838200" y="1818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Results</a:t>
            </a:r>
            <a:endParaRPr/>
          </a:p>
        </p:txBody>
      </p:sp>
      <p:pic>
        <p:nvPicPr>
          <p:cNvPr id="199" name="Google Shape;199;p24" descr="A screenshot of a cell phone&#10;&#10;Description automatically generated"/>
          <p:cNvPicPr preferRelativeResize="0">
            <a:picLocks noGrp="1"/>
          </p:cNvPicPr>
          <p:nvPr>
            <p:ph type="body" idx="1"/>
          </p:nvPr>
        </p:nvPicPr>
        <p:blipFill rotWithShape="1">
          <a:blip r:embed="rId3">
            <a:alphaModFix/>
          </a:blip>
          <a:srcRect/>
          <a:stretch/>
        </p:blipFill>
        <p:spPr>
          <a:xfrm>
            <a:off x="0" y="1950450"/>
            <a:ext cx="5947200" cy="3878100"/>
          </a:xfrm>
          <a:prstGeom prst="rect">
            <a:avLst/>
          </a:prstGeom>
          <a:noFill/>
          <a:ln>
            <a:noFill/>
          </a:ln>
        </p:spPr>
      </p:pic>
      <p:sp>
        <p:nvSpPr>
          <p:cNvPr id="200" name="Google Shape;200;p24"/>
          <p:cNvSpPr txBox="1"/>
          <p:nvPr/>
        </p:nvSpPr>
        <p:spPr>
          <a:xfrm>
            <a:off x="2277505" y="1507535"/>
            <a:ext cx="2691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chemeClr val="dk1"/>
                </a:solidFill>
                <a:latin typeface="Calibri"/>
                <a:ea typeface="Calibri"/>
                <a:cs typeface="Calibri"/>
                <a:sym typeface="Calibri"/>
              </a:rPr>
              <a:t>CO</a:t>
            </a:r>
            <a:r>
              <a:rPr lang="en-US" sz="2000" b="0" i="0" u="none" strike="noStrike" cap="none" baseline="-25000">
                <a:solidFill>
                  <a:schemeClr val="dk1"/>
                </a:solidFill>
                <a:latin typeface="Calibri"/>
                <a:ea typeface="Calibri"/>
                <a:cs typeface="Calibri"/>
                <a:sym typeface="Calibri"/>
              </a:rPr>
              <a:t>2 </a:t>
            </a:r>
            <a:r>
              <a:rPr lang="en-US" sz="2000" b="0" i="0" u="none" strike="noStrike" cap="none">
                <a:solidFill>
                  <a:schemeClr val="dk1"/>
                </a:solidFill>
                <a:latin typeface="Calibri"/>
                <a:ea typeface="Calibri"/>
                <a:cs typeface="Calibri"/>
                <a:sym typeface="Calibri"/>
              </a:rPr>
              <a:t>Flux vs. </a:t>
            </a:r>
            <a:r>
              <a:rPr lang="en-US" sz="2000" b="0" i="0" u="none" strike="noStrike" cap="none" baseline="30000">
                <a:solidFill>
                  <a:schemeClr val="dk1"/>
                </a:solidFill>
                <a:latin typeface="Calibri"/>
                <a:ea typeface="Calibri"/>
                <a:cs typeface="Calibri"/>
                <a:sym typeface="Calibri"/>
              </a:rPr>
              <a:t>13</a:t>
            </a:r>
            <a:r>
              <a:rPr lang="en-US" sz="2000" b="0" i="0" u="none" strike="noStrike" cap="none">
                <a:solidFill>
                  <a:schemeClr val="dk1"/>
                </a:solidFill>
                <a:latin typeface="Calibri"/>
                <a:ea typeface="Calibri"/>
                <a:cs typeface="Calibri"/>
                <a:sym typeface="Calibri"/>
              </a:rPr>
              <a:t>CO Flux</a:t>
            </a:r>
            <a:endParaRPr sz="2000"/>
          </a:p>
        </p:txBody>
      </p:sp>
      <p:pic>
        <p:nvPicPr>
          <p:cNvPr id="201" name="Google Shape;201;p24" descr="A screenshot of a social media post&#10;&#10;Description automatically generated"/>
          <p:cNvPicPr preferRelativeResize="0"/>
          <p:nvPr/>
        </p:nvPicPr>
        <p:blipFill rotWithShape="1">
          <a:blip r:embed="rId4">
            <a:alphaModFix/>
          </a:blip>
          <a:srcRect/>
          <a:stretch/>
        </p:blipFill>
        <p:spPr>
          <a:xfrm>
            <a:off x="6090900" y="1950450"/>
            <a:ext cx="5810250" cy="3878100"/>
          </a:xfrm>
          <a:prstGeom prst="rect">
            <a:avLst/>
          </a:prstGeom>
          <a:noFill/>
          <a:ln w="9525" cap="flat" cmpd="sng">
            <a:noFill/>
            <a:prstDash val="solid"/>
            <a:round/>
            <a:headEnd type="none" w="sm" len="sm"/>
            <a:tailEnd type="none" w="sm" len="sm"/>
          </a:ln>
        </p:spPr>
      </p:pic>
      <p:sp>
        <p:nvSpPr>
          <p:cNvPr id="202" name="Google Shape;202;p24"/>
          <p:cNvSpPr txBox="1"/>
          <p:nvPr/>
        </p:nvSpPr>
        <p:spPr>
          <a:xfrm>
            <a:off x="8244655" y="1507521"/>
            <a:ext cx="2361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CO</a:t>
            </a:r>
            <a:r>
              <a:rPr lang="en-US" sz="2000" baseline="-25000">
                <a:solidFill>
                  <a:schemeClr val="dk1"/>
                </a:solidFill>
                <a:latin typeface="Calibri"/>
                <a:ea typeface="Calibri"/>
                <a:cs typeface="Calibri"/>
                <a:sym typeface="Calibri"/>
              </a:rPr>
              <a:t>2 </a:t>
            </a:r>
            <a:r>
              <a:rPr lang="en-US" sz="2000">
                <a:solidFill>
                  <a:schemeClr val="dk1"/>
                </a:solidFill>
                <a:latin typeface="Calibri"/>
                <a:ea typeface="Calibri"/>
                <a:cs typeface="Calibri"/>
                <a:sym typeface="Calibri"/>
              </a:rPr>
              <a:t>Flux vs. C</a:t>
            </a:r>
            <a:r>
              <a:rPr lang="en-US" sz="2000" baseline="30000">
                <a:solidFill>
                  <a:schemeClr val="dk1"/>
                </a:solidFill>
                <a:latin typeface="Calibri"/>
                <a:ea typeface="Calibri"/>
                <a:cs typeface="Calibri"/>
                <a:sym typeface="Calibri"/>
              </a:rPr>
              <a:t>18</a:t>
            </a:r>
            <a:r>
              <a:rPr lang="en-US" sz="2000">
                <a:solidFill>
                  <a:schemeClr val="dk1"/>
                </a:solidFill>
                <a:latin typeface="Calibri"/>
                <a:ea typeface="Calibri"/>
                <a:cs typeface="Calibri"/>
                <a:sym typeface="Calibri"/>
              </a:rPr>
              <a:t>O Flux</a:t>
            </a:r>
            <a:endParaRPr sz="2000"/>
          </a:p>
        </p:txBody>
      </p:sp>
      <p:pic>
        <p:nvPicPr>
          <p:cNvPr id="203" name="Google Shape;203;p24" descr="AZSGC_sunset"/>
          <p:cNvPicPr preferRelativeResize="0"/>
          <p:nvPr/>
        </p:nvPicPr>
        <p:blipFill rotWithShape="1">
          <a:blip r:embed="rId5">
            <a:alphaModFix/>
          </a:blip>
          <a:srcRect l="12210" t="2715" r="13370" b="1529"/>
          <a:stretch/>
        </p:blipFill>
        <p:spPr>
          <a:xfrm>
            <a:off x="11203757" y="5415699"/>
            <a:ext cx="765175" cy="1312862"/>
          </a:xfrm>
          <a:prstGeom prst="rect">
            <a:avLst/>
          </a:prstGeom>
          <a:solidFill>
            <a:schemeClr val="lt1"/>
          </a:solidFill>
          <a:ln>
            <a:noFill/>
          </a:ln>
        </p:spPr>
      </p:pic>
      <p:sp>
        <p:nvSpPr>
          <p:cNvPr id="204" name="Google Shape;204;p24"/>
          <p:cNvSpPr txBox="1"/>
          <p:nvPr/>
        </p:nvSpPr>
        <p:spPr>
          <a:xfrm>
            <a:off x="10829125" y="3442550"/>
            <a:ext cx="7047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IM Lup</a:t>
            </a:r>
            <a:endParaRPr>
              <a:latin typeface="Calibri"/>
              <a:ea typeface="Calibri"/>
              <a:cs typeface="Calibri"/>
              <a:sym typeface="Calibri"/>
            </a:endParaRPr>
          </a:p>
        </p:txBody>
      </p:sp>
      <p:sp>
        <p:nvSpPr>
          <p:cNvPr id="205" name="Google Shape;205;p24"/>
          <p:cNvSpPr txBox="1"/>
          <p:nvPr/>
        </p:nvSpPr>
        <p:spPr>
          <a:xfrm>
            <a:off x="8375950" y="4757200"/>
            <a:ext cx="765300" cy="2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RU Lup</a:t>
            </a:r>
            <a:endParaRPr>
              <a:latin typeface="Calibri"/>
              <a:ea typeface="Calibri"/>
              <a:cs typeface="Calibri"/>
              <a:sym typeface="Calibri"/>
            </a:endParaRPr>
          </a:p>
        </p:txBody>
      </p:sp>
      <p:sp>
        <p:nvSpPr>
          <p:cNvPr id="206" name="Google Shape;206;p24"/>
          <p:cNvSpPr txBox="1"/>
          <p:nvPr/>
        </p:nvSpPr>
        <p:spPr>
          <a:xfrm>
            <a:off x="9473800" y="2195650"/>
            <a:ext cx="765300" cy="2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AS 205</a:t>
            </a:r>
            <a:endParaRPr>
              <a:latin typeface="Calibri"/>
              <a:ea typeface="Calibri"/>
              <a:cs typeface="Calibri"/>
              <a:sym typeface="Calibri"/>
            </a:endParaRPr>
          </a:p>
        </p:txBody>
      </p:sp>
      <p:sp>
        <p:nvSpPr>
          <p:cNvPr id="207" name="Google Shape;207;p24"/>
          <p:cNvSpPr txBox="1"/>
          <p:nvPr/>
        </p:nvSpPr>
        <p:spPr>
          <a:xfrm>
            <a:off x="7373100" y="4337075"/>
            <a:ext cx="935100" cy="20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Calibri"/>
                <a:ea typeface="Calibri"/>
                <a:cs typeface="Calibri"/>
                <a:sym typeface="Calibri"/>
              </a:rPr>
              <a:t>TW Hya</a:t>
            </a:r>
            <a:endParaRPr>
              <a:latin typeface="Calibri"/>
              <a:ea typeface="Calibri"/>
              <a:cs typeface="Calibri"/>
              <a:sym typeface="Calibri"/>
            </a:endParaRPr>
          </a:p>
        </p:txBody>
      </p:sp>
      <p:sp>
        <p:nvSpPr>
          <p:cNvPr id="208" name="Google Shape;208;p24"/>
          <p:cNvSpPr txBox="1"/>
          <p:nvPr/>
        </p:nvSpPr>
        <p:spPr>
          <a:xfrm>
            <a:off x="2815175" y="3858275"/>
            <a:ext cx="765300" cy="2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AS 205</a:t>
            </a:r>
            <a:endParaRPr>
              <a:latin typeface="Calibri"/>
              <a:ea typeface="Calibri"/>
              <a:cs typeface="Calibri"/>
              <a:sym typeface="Calibri"/>
            </a:endParaRPr>
          </a:p>
        </p:txBody>
      </p:sp>
      <p:sp>
        <p:nvSpPr>
          <p:cNvPr id="209" name="Google Shape;209;p24"/>
          <p:cNvSpPr txBox="1"/>
          <p:nvPr/>
        </p:nvSpPr>
        <p:spPr>
          <a:xfrm>
            <a:off x="5109725" y="4201775"/>
            <a:ext cx="7047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IM Lup</a:t>
            </a:r>
            <a:endParaRPr>
              <a:latin typeface="Calibri"/>
              <a:ea typeface="Calibri"/>
              <a:cs typeface="Calibri"/>
              <a:sym typeface="Calibri"/>
            </a:endParaRPr>
          </a:p>
        </p:txBody>
      </p:sp>
      <p:sp>
        <p:nvSpPr>
          <p:cNvPr id="210" name="Google Shape;210;p24"/>
          <p:cNvSpPr txBox="1"/>
          <p:nvPr/>
        </p:nvSpPr>
        <p:spPr>
          <a:xfrm>
            <a:off x="1154525" y="4540475"/>
            <a:ext cx="935100" cy="20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Calibri"/>
                <a:ea typeface="Calibri"/>
                <a:cs typeface="Calibri"/>
                <a:sym typeface="Calibri"/>
              </a:rPr>
              <a:t>TW Hya</a:t>
            </a:r>
            <a:endParaRPr>
              <a:latin typeface="Calibri"/>
              <a:ea typeface="Calibri"/>
              <a:cs typeface="Calibri"/>
              <a:sym typeface="Calibri"/>
            </a:endParaRPr>
          </a:p>
        </p:txBody>
      </p:sp>
      <p:sp>
        <p:nvSpPr>
          <p:cNvPr id="211" name="Google Shape;211;p24"/>
          <p:cNvSpPr txBox="1"/>
          <p:nvPr/>
        </p:nvSpPr>
        <p:spPr>
          <a:xfrm>
            <a:off x="2383200" y="4757200"/>
            <a:ext cx="765300" cy="2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RU Lup</a:t>
            </a:r>
            <a:endParaRPr>
              <a:latin typeface="Calibri"/>
              <a:ea typeface="Calibri"/>
              <a:cs typeface="Calibri"/>
              <a:sym typeface="Calibri"/>
            </a:endParaRPr>
          </a:p>
        </p:txBody>
      </p:sp>
      <p:sp>
        <p:nvSpPr>
          <p:cNvPr id="212" name="Google Shape;212;p24"/>
          <p:cNvSpPr txBox="1"/>
          <p:nvPr/>
        </p:nvSpPr>
        <p:spPr>
          <a:xfrm>
            <a:off x="2506050" y="2195650"/>
            <a:ext cx="9351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GW Lup</a:t>
            </a:r>
            <a:endParaRPr>
              <a:latin typeface="Calibri"/>
              <a:ea typeface="Calibri"/>
              <a:cs typeface="Calibri"/>
              <a:sym typeface="Calibri"/>
            </a:endParaRPr>
          </a:p>
        </p:txBody>
      </p:sp>
      <p:sp>
        <p:nvSpPr>
          <p:cNvPr id="213" name="Google Shape;213;p24"/>
          <p:cNvSpPr txBox="1"/>
          <p:nvPr/>
        </p:nvSpPr>
        <p:spPr>
          <a:xfrm>
            <a:off x="3580475" y="3323300"/>
            <a:ext cx="8808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AA Tau</a:t>
            </a:r>
            <a:endParaRPr>
              <a:latin typeface="Calibri"/>
              <a:ea typeface="Calibri"/>
              <a:cs typeface="Calibri"/>
              <a:sym typeface="Calibri"/>
            </a:endParaRPr>
          </a:p>
        </p:txBody>
      </p:sp>
      <p:sp>
        <p:nvSpPr>
          <p:cNvPr id="214" name="Google Shape;214;p24"/>
          <p:cNvSpPr txBox="1"/>
          <p:nvPr/>
        </p:nvSpPr>
        <p:spPr>
          <a:xfrm>
            <a:off x="1448100" y="4061675"/>
            <a:ext cx="935100" cy="2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HT Lup</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Conclusions</a:t>
            </a:r>
            <a:endParaRPr/>
          </a:p>
        </p:txBody>
      </p:sp>
      <p:sp>
        <p:nvSpPr>
          <p:cNvPr id="221" name="Google Shape;22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The expected inverse trend was not present, direct trend instead</a:t>
            </a:r>
            <a:endParaRPr dirty="0"/>
          </a:p>
          <a:p>
            <a:pPr marL="228600" lvl="0" indent="-228600" algn="l" rtl="0">
              <a:lnSpc>
                <a:spcPct val="90000"/>
              </a:lnSpc>
              <a:spcBef>
                <a:spcPts val="1000"/>
              </a:spcBef>
              <a:spcAft>
                <a:spcPts val="0"/>
              </a:spcAft>
              <a:buClr>
                <a:schemeClr val="dk1"/>
              </a:buClr>
              <a:buSzPts val="2800"/>
              <a:buChar char="•"/>
            </a:pPr>
            <a:r>
              <a:rPr lang="en-US" dirty="0"/>
              <a:t>The CO in the outer disk could be freezing and reacting with other elements to create a different substance (not CO</a:t>
            </a:r>
            <a:r>
              <a:rPr lang="en-US" baseline="-25000" dirty="0"/>
              <a:t>2</a:t>
            </a:r>
            <a:r>
              <a:rPr lang="en-US" dirty="0"/>
              <a:t>)</a:t>
            </a:r>
            <a:endParaRPr dirty="0"/>
          </a:p>
          <a:p>
            <a:pPr marL="228600" lvl="0" indent="-228600" algn="l" rtl="0">
              <a:lnSpc>
                <a:spcPct val="90000"/>
              </a:lnSpc>
              <a:spcBef>
                <a:spcPts val="1000"/>
              </a:spcBef>
              <a:spcAft>
                <a:spcPts val="0"/>
              </a:spcAft>
              <a:buClr>
                <a:schemeClr val="dk1"/>
              </a:buClr>
              <a:buSzPts val="2800"/>
              <a:buChar char="•"/>
            </a:pPr>
            <a:r>
              <a:rPr lang="en-US" dirty="0"/>
              <a:t>Positive correlation could result from disks with higher carbon abundance being richer in several carbon species</a:t>
            </a:r>
            <a:endParaRPr dirty="0"/>
          </a:p>
          <a:p>
            <a:pPr marL="228600" lvl="0" indent="-228600" algn="l" rtl="0">
              <a:lnSpc>
                <a:spcPct val="90000"/>
              </a:lnSpc>
              <a:spcBef>
                <a:spcPts val="1000"/>
              </a:spcBef>
              <a:spcAft>
                <a:spcPts val="0"/>
              </a:spcAft>
              <a:buClr>
                <a:schemeClr val="dk1"/>
              </a:buClr>
              <a:buSzPts val="2800"/>
              <a:buChar char="•"/>
            </a:pPr>
            <a:r>
              <a:rPr lang="en-US" dirty="0"/>
              <a:t>M stars may have different chemistry due to different stellar properties</a:t>
            </a:r>
            <a:endParaRPr dirty="0"/>
          </a:p>
        </p:txBody>
      </p:sp>
      <p:pic>
        <p:nvPicPr>
          <p:cNvPr id="222" name="Google Shape;222;p25" descr="AZSGC_sunset"/>
          <p:cNvPicPr preferRelativeResize="0"/>
          <p:nvPr/>
        </p:nvPicPr>
        <p:blipFill rotWithShape="1">
          <a:blip r:embed="rId3">
            <a:alphaModFix/>
          </a:blip>
          <a:srcRect l="12210" t="2715" r="13370" b="1529"/>
          <a:stretch/>
        </p:blipFill>
        <p:spPr>
          <a:xfrm>
            <a:off x="11203757" y="5415699"/>
            <a:ext cx="765175" cy="1312862"/>
          </a:xfrm>
          <a:prstGeom prst="rect">
            <a:avLst/>
          </a:prstGeom>
          <a:solidFill>
            <a:schemeClr val="lt1"/>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Acknowledgments</a:t>
            </a:r>
            <a:endParaRPr/>
          </a:p>
        </p:txBody>
      </p:sp>
      <p:sp>
        <p:nvSpPr>
          <p:cNvPr id="229" name="Google Shape;229;p2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600"/>
              <a:t>I would like to sincerely thank Dr. Kamber Schwarz, The University of Arizona Lunar and Planetary Laboratory, The Arizona Space Grant Consortium, and NASA for their support on this project.</a:t>
            </a:r>
            <a:endParaRPr sz="3600"/>
          </a:p>
        </p:txBody>
      </p:sp>
      <p:pic>
        <p:nvPicPr>
          <p:cNvPr id="230" name="Google Shape;230;p26" descr="AZSGC_sunset"/>
          <p:cNvPicPr preferRelativeResize="0"/>
          <p:nvPr/>
        </p:nvPicPr>
        <p:blipFill rotWithShape="1">
          <a:blip r:embed="rId3">
            <a:alphaModFix/>
          </a:blip>
          <a:srcRect l="12212" t="2719" r="13366" b="1522"/>
          <a:stretch/>
        </p:blipFill>
        <p:spPr>
          <a:xfrm>
            <a:off x="11203757" y="5415699"/>
            <a:ext cx="765175" cy="1312862"/>
          </a:xfrm>
          <a:prstGeom prst="rect">
            <a:avLst/>
          </a:prstGeom>
          <a:solidFill>
            <a:schemeClr val="lt1"/>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7"/>
          <p:cNvSpPr txBox="1">
            <a:spLocks noGrp="1"/>
          </p:cNvSpPr>
          <p:nvPr>
            <p:ph type="title"/>
          </p:nvPr>
        </p:nvSpPr>
        <p:spPr>
          <a:xfrm>
            <a:off x="838200" y="2059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000"/>
              <a:t>Thank You!</a:t>
            </a:r>
            <a:endParaRPr sz="6000"/>
          </a:p>
        </p:txBody>
      </p:sp>
      <p:pic>
        <p:nvPicPr>
          <p:cNvPr id="237" name="Google Shape;237;p27"/>
          <p:cNvPicPr preferRelativeResize="0"/>
          <p:nvPr/>
        </p:nvPicPr>
        <p:blipFill>
          <a:blip r:embed="rId3">
            <a:alphaModFix/>
          </a:blip>
          <a:stretch>
            <a:fillRect/>
          </a:stretch>
        </p:blipFill>
        <p:spPr>
          <a:xfrm>
            <a:off x="2446800" y="1341775"/>
            <a:ext cx="7298400" cy="4850250"/>
          </a:xfrm>
          <a:prstGeom prst="rect">
            <a:avLst/>
          </a:prstGeom>
          <a:noFill/>
          <a:ln>
            <a:noFill/>
          </a:ln>
        </p:spPr>
      </p:pic>
      <p:pic>
        <p:nvPicPr>
          <p:cNvPr id="238" name="Google Shape;238;p27" descr="AZSGC_sunset"/>
          <p:cNvPicPr preferRelativeResize="0"/>
          <p:nvPr/>
        </p:nvPicPr>
        <p:blipFill rotWithShape="1">
          <a:blip r:embed="rId4">
            <a:alphaModFix/>
          </a:blip>
          <a:srcRect l="12212" t="2719" r="13366" b="1522"/>
          <a:stretch/>
        </p:blipFill>
        <p:spPr>
          <a:xfrm>
            <a:off x="11203757" y="5415699"/>
            <a:ext cx="765175" cy="1312862"/>
          </a:xfrm>
          <a:prstGeom prst="rect">
            <a:avLst/>
          </a:prstGeom>
          <a:solidFill>
            <a:schemeClr val="lt1"/>
          </a:solidFill>
          <a:ln>
            <a:noFill/>
          </a:ln>
        </p:spPr>
      </p:pic>
      <p:sp>
        <p:nvSpPr>
          <p:cNvPr id="239" name="Google Shape;239;p27"/>
          <p:cNvSpPr txBox="1"/>
          <p:nvPr/>
        </p:nvSpPr>
        <p:spPr>
          <a:xfrm>
            <a:off x="4596000" y="6288750"/>
            <a:ext cx="3000000" cy="50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i="1">
                <a:solidFill>
                  <a:srgbClr val="31313B"/>
                </a:solidFill>
                <a:highlight>
                  <a:srgbClr val="FFFFFF"/>
                </a:highlight>
                <a:latin typeface="Calibri"/>
                <a:ea typeface="Calibri"/>
                <a:cs typeface="Calibri"/>
                <a:sym typeface="Calibri"/>
              </a:rPr>
              <a:t>Credit: L. CALÇADA/ESO</a:t>
            </a:r>
            <a:endParaRPr i="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838200" y="21605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Protoplanetary Disks</a:t>
            </a:r>
            <a:endParaRPr/>
          </a:p>
        </p:txBody>
      </p:sp>
      <p:sp>
        <p:nvSpPr>
          <p:cNvPr id="99" name="Google Shape;99;p14"/>
          <p:cNvSpPr txBox="1">
            <a:spLocks noGrp="1"/>
          </p:cNvSpPr>
          <p:nvPr>
            <p:ph type="body" idx="1"/>
          </p:nvPr>
        </p:nvSpPr>
        <p:spPr>
          <a:xfrm>
            <a:off x="838200" y="1253400"/>
            <a:ext cx="10515600" cy="4351200"/>
          </a:xfrm>
          <a:prstGeom prst="rect">
            <a:avLst/>
          </a:prstGeom>
          <a:noFill/>
          <a:ln>
            <a:noFill/>
          </a:ln>
        </p:spPr>
        <p:txBody>
          <a:bodyPr spcFirstLastPara="1" wrap="square" lIns="91425" tIns="45700" rIns="91425" bIns="45700" anchor="t" anchorCtr="0">
            <a:noAutofit/>
          </a:bodyPr>
          <a:lstStyle/>
          <a:p>
            <a:pPr marL="228600" lvl="0" indent="-203200" algn="l" rtl="0">
              <a:lnSpc>
                <a:spcPct val="90000"/>
              </a:lnSpc>
              <a:spcBef>
                <a:spcPts val="0"/>
              </a:spcBef>
              <a:spcAft>
                <a:spcPts val="0"/>
              </a:spcAft>
              <a:buClr>
                <a:schemeClr val="dk1"/>
              </a:buClr>
              <a:buSzPts val="2400"/>
              <a:buChar char="•"/>
            </a:pPr>
            <a:r>
              <a:rPr lang="en-US" sz="2400" dirty="0"/>
              <a:t>Disks of gas and dust surrounding young stars</a:t>
            </a:r>
            <a:endParaRPr sz="2400" dirty="0"/>
          </a:p>
          <a:p>
            <a:pPr marL="228600" lvl="0" indent="-203200" algn="l" rtl="0">
              <a:lnSpc>
                <a:spcPct val="90000"/>
              </a:lnSpc>
              <a:spcBef>
                <a:spcPts val="1000"/>
              </a:spcBef>
              <a:spcAft>
                <a:spcPts val="0"/>
              </a:spcAft>
              <a:buClr>
                <a:schemeClr val="dk1"/>
              </a:buClr>
              <a:buSzPts val="2400"/>
              <a:buChar char="•"/>
            </a:pPr>
            <a:r>
              <a:rPr lang="en-US" sz="2400" dirty="0"/>
              <a:t>Form from the interstellar medium</a:t>
            </a:r>
            <a:endParaRPr sz="2400" dirty="0"/>
          </a:p>
          <a:p>
            <a:pPr marL="228600" lvl="0" indent="-203200" algn="l" rtl="0">
              <a:lnSpc>
                <a:spcPct val="90000"/>
              </a:lnSpc>
              <a:spcBef>
                <a:spcPts val="1000"/>
              </a:spcBef>
              <a:spcAft>
                <a:spcPts val="0"/>
              </a:spcAft>
              <a:buClr>
                <a:schemeClr val="dk1"/>
              </a:buClr>
              <a:buSzPts val="2400"/>
              <a:buChar char="•"/>
            </a:pPr>
            <a:r>
              <a:rPr lang="en-US" sz="2400" dirty="0"/>
              <a:t>Serve as accretion disks to stars and are the material from which planets form</a:t>
            </a:r>
            <a:endParaRPr sz="2400" dirty="0"/>
          </a:p>
          <a:p>
            <a:pPr marL="228600" lvl="0" indent="-203200" algn="l" rtl="0">
              <a:lnSpc>
                <a:spcPct val="90000"/>
              </a:lnSpc>
              <a:spcBef>
                <a:spcPts val="1000"/>
              </a:spcBef>
              <a:spcAft>
                <a:spcPts val="0"/>
              </a:spcAft>
              <a:buClr>
                <a:schemeClr val="dk1"/>
              </a:buClr>
              <a:buSzPts val="2400"/>
              <a:buChar char="•"/>
            </a:pPr>
            <a:r>
              <a:rPr lang="en-US" sz="2400" dirty="0"/>
              <a:t>Understanding their composition is important to understanding planetary composition and formation</a:t>
            </a:r>
            <a:endParaRPr sz="2400" dirty="0"/>
          </a:p>
          <a:p>
            <a:pPr marL="228600" lvl="0" indent="-50800" algn="l" rtl="0">
              <a:lnSpc>
                <a:spcPct val="90000"/>
              </a:lnSpc>
              <a:spcBef>
                <a:spcPts val="1000"/>
              </a:spcBef>
              <a:spcAft>
                <a:spcPts val="0"/>
              </a:spcAft>
              <a:buClr>
                <a:schemeClr val="dk1"/>
              </a:buClr>
              <a:buSzPts val="2800"/>
              <a:buNone/>
            </a:pPr>
            <a:endParaRPr dirty="0"/>
          </a:p>
        </p:txBody>
      </p:sp>
      <p:pic>
        <p:nvPicPr>
          <p:cNvPr id="100" name="Google Shape;100;p14" descr="AZSGC_sunset"/>
          <p:cNvPicPr preferRelativeResize="0"/>
          <p:nvPr/>
        </p:nvPicPr>
        <p:blipFill rotWithShape="1">
          <a:blip r:embed="rId3">
            <a:alphaModFix/>
          </a:blip>
          <a:srcRect l="12210" t="2715" r="13370" b="1529"/>
          <a:stretch/>
        </p:blipFill>
        <p:spPr>
          <a:xfrm>
            <a:off x="11203757" y="5415699"/>
            <a:ext cx="765175" cy="1312862"/>
          </a:xfrm>
          <a:prstGeom prst="rect">
            <a:avLst/>
          </a:prstGeom>
          <a:solidFill>
            <a:schemeClr val="lt1"/>
          </a:solidFill>
          <a:ln>
            <a:noFill/>
          </a:ln>
        </p:spPr>
      </p:pic>
      <p:pic>
        <p:nvPicPr>
          <p:cNvPr id="101" name="Google Shape;101;p14"/>
          <p:cNvPicPr preferRelativeResize="0"/>
          <p:nvPr/>
        </p:nvPicPr>
        <p:blipFill rotWithShape="1">
          <a:blip r:embed="rId4">
            <a:alphaModFix/>
          </a:blip>
          <a:srcRect l="5223" t="9325" r="6241" b="11977"/>
          <a:stretch/>
        </p:blipFill>
        <p:spPr>
          <a:xfrm>
            <a:off x="3304013" y="3537425"/>
            <a:ext cx="5583974" cy="2792000"/>
          </a:xfrm>
          <a:prstGeom prst="rect">
            <a:avLst/>
          </a:prstGeom>
          <a:noFill/>
          <a:ln>
            <a:noFill/>
          </a:ln>
        </p:spPr>
      </p:pic>
      <p:sp>
        <p:nvSpPr>
          <p:cNvPr id="102" name="Google Shape;102;p14"/>
          <p:cNvSpPr txBox="1"/>
          <p:nvPr/>
        </p:nvSpPr>
        <p:spPr>
          <a:xfrm>
            <a:off x="4476450" y="6383650"/>
            <a:ext cx="3239100" cy="26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50" dirty="0">
                <a:solidFill>
                  <a:schemeClr val="dk1"/>
                </a:solidFill>
                <a:highlight>
                  <a:srgbClr val="FFFFFF"/>
                </a:highlight>
              </a:rPr>
              <a:t> </a:t>
            </a:r>
            <a:r>
              <a:rPr lang="en-US" i="1" dirty="0">
                <a:solidFill>
                  <a:schemeClr val="dk1"/>
                </a:solidFill>
                <a:highlight>
                  <a:srgbClr val="FFFFFF"/>
                </a:highlight>
              </a:rPr>
              <a:t>Credit: NASA/JPL-Caltech</a:t>
            </a:r>
            <a:endParaRPr i="1"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Carbon Deficiency </a:t>
            </a:r>
            <a:endParaRPr/>
          </a:p>
        </p:txBody>
      </p:sp>
      <p:sp>
        <p:nvSpPr>
          <p:cNvPr id="109" name="Google Shape;109;p15"/>
          <p:cNvSpPr txBox="1">
            <a:spLocks noGrp="1"/>
          </p:cNvSpPr>
          <p:nvPr>
            <p:ph type="body" idx="1"/>
          </p:nvPr>
        </p:nvSpPr>
        <p:spPr>
          <a:xfrm>
            <a:off x="7098275" y="1690700"/>
            <a:ext cx="4238400" cy="43515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Many protoplanetary disks are carbon poor</a:t>
            </a:r>
            <a:endParaRPr/>
          </a:p>
          <a:p>
            <a:pPr marL="228600" lvl="0" indent="-228600" algn="l" rtl="0">
              <a:lnSpc>
                <a:spcPct val="90000"/>
              </a:lnSpc>
              <a:spcBef>
                <a:spcPts val="1000"/>
              </a:spcBef>
              <a:spcAft>
                <a:spcPts val="0"/>
              </a:spcAft>
              <a:buClr>
                <a:schemeClr val="dk1"/>
              </a:buClr>
              <a:buSzPts val="2800"/>
              <a:buChar char="•"/>
            </a:pPr>
            <a:r>
              <a:rPr lang="en-US"/>
              <a:t>CO abundance (relative to H2) from disks tends to be lower than interstellar medium CO abundance</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110" name="Google Shape;110;p15"/>
          <p:cNvPicPr preferRelativeResize="0"/>
          <p:nvPr/>
        </p:nvPicPr>
        <p:blipFill rotWithShape="1">
          <a:blip r:embed="rId3">
            <a:alphaModFix/>
          </a:blip>
          <a:srcRect t="9711"/>
          <a:stretch/>
        </p:blipFill>
        <p:spPr>
          <a:xfrm>
            <a:off x="1000851" y="1648337"/>
            <a:ext cx="5903625" cy="4436224"/>
          </a:xfrm>
          <a:prstGeom prst="rect">
            <a:avLst/>
          </a:prstGeom>
          <a:noFill/>
          <a:ln>
            <a:noFill/>
          </a:ln>
        </p:spPr>
      </p:pic>
      <p:pic>
        <p:nvPicPr>
          <p:cNvPr id="111" name="Google Shape;111;p15" descr="AZSGC_sunset"/>
          <p:cNvPicPr preferRelativeResize="0"/>
          <p:nvPr/>
        </p:nvPicPr>
        <p:blipFill rotWithShape="1">
          <a:blip r:embed="rId4">
            <a:alphaModFix/>
          </a:blip>
          <a:srcRect l="12210" t="2715" r="13370" b="1529"/>
          <a:stretch/>
        </p:blipFill>
        <p:spPr>
          <a:xfrm>
            <a:off x="11203757" y="5415699"/>
            <a:ext cx="765175" cy="1312862"/>
          </a:xfrm>
          <a:prstGeom prst="rect">
            <a:avLst/>
          </a:prstGeom>
          <a:solidFill>
            <a:schemeClr val="lt1"/>
          </a:solidFill>
          <a:ln>
            <a:noFill/>
          </a:ln>
        </p:spPr>
      </p:pic>
      <p:sp>
        <p:nvSpPr>
          <p:cNvPr id="112" name="Google Shape;112;p15"/>
          <p:cNvSpPr txBox="1"/>
          <p:nvPr/>
        </p:nvSpPr>
        <p:spPr>
          <a:xfrm>
            <a:off x="1538892" y="6248100"/>
            <a:ext cx="5010150" cy="2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dirty="0">
                <a:latin typeface="Calibri"/>
                <a:ea typeface="Calibri"/>
                <a:cs typeface="Calibri"/>
                <a:sym typeface="Calibri"/>
              </a:rPr>
              <a:t>Credit: Schwarz, </a:t>
            </a:r>
            <a:r>
              <a:rPr lang="en-US" i="1" dirty="0" err="1">
                <a:latin typeface="Calibri"/>
                <a:ea typeface="Calibri"/>
                <a:cs typeface="Calibri"/>
                <a:sym typeface="Calibri"/>
              </a:rPr>
              <a:t>Ansdell</a:t>
            </a:r>
            <a:r>
              <a:rPr lang="en-US" i="1" dirty="0">
                <a:latin typeface="Calibri"/>
                <a:ea typeface="Calibri"/>
                <a:cs typeface="Calibri"/>
                <a:sym typeface="Calibri"/>
              </a:rPr>
              <a:t>+ 2016, Long+ 2017,Williams &amp; Best 2014</a:t>
            </a:r>
            <a:endParaRPr i="1" dirty="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Hypothesis &amp; Objective</a:t>
            </a:r>
            <a:endParaRPr/>
          </a:p>
        </p:txBody>
      </p:sp>
      <p:sp>
        <p:nvSpPr>
          <p:cNvPr id="119" name="Google Shape;119;p16"/>
          <p:cNvSpPr txBox="1">
            <a:spLocks noGrp="1"/>
          </p:cNvSpPr>
          <p:nvPr>
            <p:ph type="body" idx="1"/>
          </p:nvPr>
        </p:nvSpPr>
        <p:spPr>
          <a:xfrm>
            <a:off x="6966425" y="1825625"/>
            <a:ext cx="4387200" cy="4351500"/>
          </a:xfrm>
          <a:prstGeom prst="rect">
            <a:avLst/>
          </a:prstGeom>
          <a:noFill/>
          <a:ln>
            <a:noFill/>
          </a:ln>
        </p:spPr>
        <p:txBody>
          <a:bodyPr spcFirstLastPara="1" wrap="square" lIns="91425" tIns="45700" rIns="91425" bIns="45700" anchor="t" anchorCtr="0">
            <a:noAutofit/>
          </a:bodyPr>
          <a:lstStyle/>
          <a:p>
            <a:pPr marL="228600" lvl="0" indent="-215900" algn="l" rtl="0">
              <a:lnSpc>
                <a:spcPct val="90000"/>
              </a:lnSpc>
              <a:spcBef>
                <a:spcPts val="0"/>
              </a:spcBef>
              <a:spcAft>
                <a:spcPts val="0"/>
              </a:spcAft>
              <a:buClr>
                <a:schemeClr val="dk1"/>
              </a:buClr>
              <a:buSzPts val="2400"/>
              <a:buChar char="•"/>
            </a:pPr>
            <a:r>
              <a:rPr lang="en-US" sz="2400"/>
              <a:t>CO gas condenses onto grains in the cold outer disk</a:t>
            </a:r>
            <a:endParaRPr sz="2400"/>
          </a:p>
          <a:p>
            <a:pPr marL="228600" lvl="0" indent="-215900" algn="l" rtl="0">
              <a:lnSpc>
                <a:spcPct val="90000"/>
              </a:lnSpc>
              <a:spcBef>
                <a:spcPts val="1000"/>
              </a:spcBef>
              <a:spcAft>
                <a:spcPts val="0"/>
              </a:spcAft>
              <a:buClr>
                <a:schemeClr val="dk1"/>
              </a:buClr>
              <a:buSzPts val="2400"/>
              <a:buChar char="•"/>
            </a:pPr>
            <a:r>
              <a:rPr lang="en-US" sz="2400"/>
              <a:t>Radial drift that moves these grains into the inner disk</a:t>
            </a:r>
            <a:endParaRPr sz="2400"/>
          </a:p>
          <a:p>
            <a:pPr marL="228600" lvl="0" indent="-215900" algn="l" rtl="0">
              <a:lnSpc>
                <a:spcPct val="90000"/>
              </a:lnSpc>
              <a:spcBef>
                <a:spcPts val="1000"/>
              </a:spcBef>
              <a:spcAft>
                <a:spcPts val="0"/>
              </a:spcAft>
              <a:buClr>
                <a:schemeClr val="dk1"/>
              </a:buClr>
              <a:buSzPts val="2400"/>
              <a:buChar char="•"/>
            </a:pPr>
            <a:r>
              <a:rPr lang="en-US" sz="2400"/>
              <a:t>Heat from the star sublimates the CO</a:t>
            </a:r>
            <a:r>
              <a:rPr lang="en-US" sz="2400" baseline="-25000"/>
              <a:t>2 </a:t>
            </a:r>
            <a:r>
              <a:rPr lang="en-US" sz="2400"/>
              <a:t>ice into gas</a:t>
            </a:r>
            <a:endParaRPr sz="2400"/>
          </a:p>
          <a:p>
            <a:pPr marL="228600" lvl="0" indent="-215900" algn="l" rtl="0">
              <a:lnSpc>
                <a:spcPct val="90000"/>
              </a:lnSpc>
              <a:spcBef>
                <a:spcPts val="1000"/>
              </a:spcBef>
              <a:spcAft>
                <a:spcPts val="0"/>
              </a:spcAft>
              <a:buClr>
                <a:schemeClr val="dk1"/>
              </a:buClr>
              <a:buSzPts val="2400"/>
              <a:buChar char="•"/>
            </a:pPr>
            <a:r>
              <a:rPr lang="en-US" sz="2400"/>
              <a:t>What is the relationship between the CO</a:t>
            </a:r>
            <a:r>
              <a:rPr lang="en-US" sz="2400" baseline="-25000"/>
              <a:t>2 </a:t>
            </a:r>
            <a:r>
              <a:rPr lang="en-US" sz="2400"/>
              <a:t>flux and the CO flux from several protoplanetary disks?</a:t>
            </a:r>
            <a:endParaRPr sz="2400"/>
          </a:p>
        </p:txBody>
      </p:sp>
      <p:pic>
        <p:nvPicPr>
          <p:cNvPr id="120" name="Google Shape;120;p16" descr="AZSGC_sunset"/>
          <p:cNvPicPr preferRelativeResize="0"/>
          <p:nvPr/>
        </p:nvPicPr>
        <p:blipFill rotWithShape="1">
          <a:blip r:embed="rId3">
            <a:alphaModFix/>
          </a:blip>
          <a:srcRect l="12210" t="2715" r="13370" b="1529"/>
          <a:stretch/>
        </p:blipFill>
        <p:spPr>
          <a:xfrm>
            <a:off x="11203757" y="5415699"/>
            <a:ext cx="765175" cy="1312862"/>
          </a:xfrm>
          <a:prstGeom prst="rect">
            <a:avLst/>
          </a:prstGeom>
          <a:solidFill>
            <a:schemeClr val="lt1"/>
          </a:solidFill>
          <a:ln>
            <a:noFill/>
          </a:ln>
        </p:spPr>
      </p:pic>
      <p:pic>
        <p:nvPicPr>
          <p:cNvPr id="121" name="Google Shape;121;p16"/>
          <p:cNvPicPr preferRelativeResize="0"/>
          <p:nvPr/>
        </p:nvPicPr>
        <p:blipFill>
          <a:blip r:embed="rId4">
            <a:alphaModFix/>
          </a:blip>
          <a:stretch>
            <a:fillRect/>
          </a:stretch>
        </p:blipFill>
        <p:spPr>
          <a:xfrm>
            <a:off x="570700" y="1690700"/>
            <a:ext cx="6124651" cy="4481550"/>
          </a:xfrm>
          <a:prstGeom prst="rect">
            <a:avLst/>
          </a:prstGeom>
          <a:noFill/>
          <a:ln>
            <a:noFill/>
          </a:ln>
        </p:spPr>
      </p:pic>
      <p:sp>
        <p:nvSpPr>
          <p:cNvPr id="122" name="Google Shape;122;p16"/>
          <p:cNvSpPr txBox="1"/>
          <p:nvPr/>
        </p:nvSpPr>
        <p:spPr>
          <a:xfrm>
            <a:off x="2018250" y="6177062"/>
            <a:ext cx="3229550" cy="61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i="1" dirty="0">
                <a:solidFill>
                  <a:schemeClr val="dk1"/>
                </a:solidFill>
                <a:latin typeface="Calibri"/>
                <a:ea typeface="Calibri"/>
                <a:cs typeface="Calibri"/>
                <a:sym typeface="Calibri"/>
              </a:rPr>
              <a:t>Credit: Universal History Archive</a:t>
            </a:r>
            <a:r>
              <a:rPr lang="en-US" sz="2400" i="1" dirty="0">
                <a:solidFill>
                  <a:schemeClr val="dk1"/>
                </a:solidFill>
                <a:latin typeface="Calibri"/>
                <a:ea typeface="Calibri"/>
                <a:cs typeface="Calibri"/>
                <a:sym typeface="Calibri"/>
              </a:rPr>
              <a:t> </a:t>
            </a:r>
            <a:endParaRPr sz="2400" i="1"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Methods</a:t>
            </a:r>
            <a:endParaRPr/>
          </a:p>
        </p:txBody>
      </p:sp>
      <p:sp>
        <p:nvSpPr>
          <p:cNvPr id="129" name="Google Shape;129;p17"/>
          <p:cNvSpPr txBox="1">
            <a:spLocks noGrp="1"/>
          </p:cNvSpPr>
          <p:nvPr>
            <p:ph type="body" idx="1"/>
          </p:nvPr>
        </p:nvSpPr>
        <p:spPr>
          <a:xfrm>
            <a:off x="838200" y="1568125"/>
            <a:ext cx="11278500" cy="4351500"/>
          </a:xfrm>
          <a:prstGeom prst="rect">
            <a:avLst/>
          </a:prstGeom>
          <a:noFill/>
          <a:ln>
            <a:noFill/>
          </a:ln>
        </p:spPr>
        <p:txBody>
          <a:bodyPr spcFirstLastPara="1" wrap="square" lIns="91425" tIns="45700" rIns="91425" bIns="45700" anchor="t" anchorCtr="0">
            <a:noAutofit/>
          </a:bodyPr>
          <a:lstStyle/>
          <a:p>
            <a:pPr marL="228600" lvl="0" indent="-203200" algn="l" rtl="0">
              <a:lnSpc>
                <a:spcPct val="90000"/>
              </a:lnSpc>
              <a:spcBef>
                <a:spcPts val="0"/>
              </a:spcBef>
              <a:spcAft>
                <a:spcPts val="0"/>
              </a:spcAft>
              <a:buClr>
                <a:schemeClr val="dk1"/>
              </a:buClr>
              <a:buSzPts val="2400"/>
              <a:buChar char="•"/>
            </a:pPr>
            <a:r>
              <a:rPr lang="en-US" sz="2400"/>
              <a:t>Utilized data from the Atacama Large Millimeter/Submillimeter Array (ALMA) Science Archive</a:t>
            </a:r>
            <a:endParaRPr sz="2400"/>
          </a:p>
          <a:p>
            <a:pPr marL="228600" lvl="0" indent="-203200" algn="l" rtl="0">
              <a:lnSpc>
                <a:spcPct val="90000"/>
              </a:lnSpc>
              <a:spcBef>
                <a:spcPts val="1000"/>
              </a:spcBef>
              <a:spcAft>
                <a:spcPts val="0"/>
              </a:spcAft>
              <a:buClr>
                <a:schemeClr val="dk1"/>
              </a:buClr>
              <a:buSzPts val="2400"/>
              <a:buChar char="•"/>
            </a:pPr>
            <a:r>
              <a:rPr lang="en-US" sz="2400"/>
              <a:t>Created images from the continuum and the </a:t>
            </a:r>
            <a:r>
              <a:rPr lang="en-US" sz="2400" baseline="30000"/>
              <a:t>13</a:t>
            </a:r>
            <a:r>
              <a:rPr lang="en-US" sz="2400"/>
              <a:t>CO and C</a:t>
            </a:r>
            <a:r>
              <a:rPr lang="en-US" sz="2400" baseline="30000"/>
              <a:t>18</a:t>
            </a:r>
            <a:r>
              <a:rPr lang="en-US" sz="2400"/>
              <a:t>O spectral lines of several protoplanetary disks</a:t>
            </a:r>
            <a:endParaRPr sz="2400"/>
          </a:p>
          <a:p>
            <a:pPr marL="228600" lvl="0" indent="-203200" algn="l" rtl="0">
              <a:lnSpc>
                <a:spcPct val="90000"/>
              </a:lnSpc>
              <a:spcBef>
                <a:spcPts val="1000"/>
              </a:spcBef>
              <a:spcAft>
                <a:spcPts val="0"/>
              </a:spcAft>
              <a:buClr>
                <a:schemeClr val="dk1"/>
              </a:buClr>
              <a:buSzPts val="2400"/>
              <a:buChar char="•"/>
            </a:pPr>
            <a:r>
              <a:rPr lang="en-US" sz="2400"/>
              <a:t>Used Numpy and Matplotlib to extract the </a:t>
            </a:r>
            <a:r>
              <a:rPr lang="en-US" sz="2400" baseline="30000"/>
              <a:t>13</a:t>
            </a:r>
            <a:r>
              <a:rPr lang="en-US" sz="2400"/>
              <a:t>CO and C</a:t>
            </a:r>
            <a:r>
              <a:rPr lang="en-US" sz="2400" baseline="30000"/>
              <a:t>18</a:t>
            </a:r>
            <a:r>
              <a:rPr lang="en-US" sz="2400"/>
              <a:t>O  fluxes of each disk and plot fluxes from each line against CO</a:t>
            </a:r>
            <a:r>
              <a:rPr lang="en-US" sz="2400" baseline="-25000"/>
              <a:t>2 </a:t>
            </a:r>
            <a:r>
              <a:rPr lang="en-US" sz="2400"/>
              <a:t>fluxes taken from Salyk et. al (2011)</a:t>
            </a:r>
            <a:endParaRPr sz="2400"/>
          </a:p>
          <a:p>
            <a:pPr marL="0" lvl="0" indent="0" algn="l" rtl="0">
              <a:lnSpc>
                <a:spcPct val="90000"/>
              </a:lnSpc>
              <a:spcBef>
                <a:spcPts val="1000"/>
              </a:spcBef>
              <a:spcAft>
                <a:spcPts val="0"/>
              </a:spcAft>
              <a:buClr>
                <a:schemeClr val="dk1"/>
              </a:buClr>
              <a:buSzPts val="2800"/>
              <a:buNone/>
            </a:pPr>
            <a:endParaRPr/>
          </a:p>
        </p:txBody>
      </p:sp>
      <p:pic>
        <p:nvPicPr>
          <p:cNvPr id="130" name="Google Shape;130;p17" descr="AZSGC_sunset"/>
          <p:cNvPicPr preferRelativeResize="0"/>
          <p:nvPr/>
        </p:nvPicPr>
        <p:blipFill rotWithShape="1">
          <a:blip r:embed="rId3">
            <a:alphaModFix/>
          </a:blip>
          <a:srcRect l="12210" t="2715" r="13370" b="1529"/>
          <a:stretch/>
        </p:blipFill>
        <p:spPr>
          <a:xfrm>
            <a:off x="11203757" y="5415699"/>
            <a:ext cx="765175" cy="1312862"/>
          </a:xfrm>
          <a:prstGeom prst="rect">
            <a:avLst/>
          </a:prstGeom>
          <a:solidFill>
            <a:schemeClr val="lt1"/>
          </a:solidFill>
          <a:ln>
            <a:noFill/>
          </a:ln>
        </p:spPr>
      </p:pic>
      <p:pic>
        <p:nvPicPr>
          <p:cNvPr id="131" name="Google Shape;131;p17"/>
          <p:cNvPicPr preferRelativeResize="0"/>
          <p:nvPr/>
        </p:nvPicPr>
        <p:blipFill>
          <a:blip r:embed="rId4">
            <a:alphaModFix/>
          </a:blip>
          <a:stretch>
            <a:fillRect/>
          </a:stretch>
        </p:blipFill>
        <p:spPr>
          <a:xfrm>
            <a:off x="5963596" y="4026925"/>
            <a:ext cx="4316903" cy="2410900"/>
          </a:xfrm>
          <a:prstGeom prst="rect">
            <a:avLst/>
          </a:prstGeom>
          <a:noFill/>
          <a:ln>
            <a:noFill/>
          </a:ln>
        </p:spPr>
      </p:pic>
      <p:pic>
        <p:nvPicPr>
          <p:cNvPr id="132" name="Google Shape;132;p17"/>
          <p:cNvPicPr preferRelativeResize="0"/>
          <p:nvPr/>
        </p:nvPicPr>
        <p:blipFill rotWithShape="1">
          <a:blip r:embed="rId5">
            <a:alphaModFix/>
          </a:blip>
          <a:srcRect t="2257" r="2257"/>
          <a:stretch/>
        </p:blipFill>
        <p:spPr>
          <a:xfrm>
            <a:off x="1920500" y="4026925"/>
            <a:ext cx="3606050" cy="2410900"/>
          </a:xfrm>
          <a:prstGeom prst="rect">
            <a:avLst/>
          </a:prstGeom>
          <a:noFill/>
          <a:ln>
            <a:noFill/>
          </a:ln>
        </p:spPr>
      </p:pic>
      <p:sp>
        <p:nvSpPr>
          <p:cNvPr id="133" name="Google Shape;133;p17"/>
          <p:cNvSpPr txBox="1"/>
          <p:nvPr/>
        </p:nvSpPr>
        <p:spPr>
          <a:xfrm>
            <a:off x="2223525" y="6437825"/>
            <a:ext cx="3000000" cy="43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i="1" dirty="0">
                <a:solidFill>
                  <a:srgbClr val="323232"/>
                </a:solidFill>
                <a:highlight>
                  <a:srgbClr val="FFFFFF"/>
                </a:highlight>
                <a:latin typeface="Calibri"/>
                <a:ea typeface="Calibri"/>
                <a:cs typeface="Calibri"/>
                <a:sym typeface="Calibri"/>
              </a:rPr>
              <a:t>Credit: ALMA (ESO/NAOJ/NRAO)</a:t>
            </a:r>
            <a:endParaRPr i="1" dirty="0">
              <a:latin typeface="Calibri"/>
              <a:ea typeface="Calibri"/>
              <a:cs typeface="Calibri"/>
              <a:sym typeface="Calibri"/>
            </a:endParaRPr>
          </a:p>
        </p:txBody>
      </p:sp>
      <p:sp>
        <p:nvSpPr>
          <p:cNvPr id="134" name="Google Shape;134;p17"/>
          <p:cNvSpPr txBox="1"/>
          <p:nvPr/>
        </p:nvSpPr>
        <p:spPr>
          <a:xfrm>
            <a:off x="6622050" y="6437825"/>
            <a:ext cx="3000000" cy="43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i="1" dirty="0">
                <a:latin typeface="Calibri"/>
                <a:ea typeface="Calibri"/>
                <a:cs typeface="Calibri"/>
                <a:sym typeface="Calibri"/>
              </a:rPr>
              <a:t>Credit: NASA/JPL-Caltech</a:t>
            </a:r>
            <a:endParaRPr i="1" dirty="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Methods</a:t>
            </a:r>
            <a:endParaRPr/>
          </a:p>
        </p:txBody>
      </p:sp>
      <p:sp>
        <p:nvSpPr>
          <p:cNvPr id="141" name="Google Shape;141;p18"/>
          <p:cNvSpPr txBox="1">
            <a:spLocks noGrp="1"/>
          </p:cNvSpPr>
          <p:nvPr>
            <p:ph type="body" idx="1"/>
          </p:nvPr>
        </p:nvSpPr>
        <p:spPr>
          <a:xfrm>
            <a:off x="838200" y="1627650"/>
            <a:ext cx="5150700" cy="4351500"/>
          </a:xfrm>
          <a:prstGeom prst="rect">
            <a:avLst/>
          </a:prstGeom>
          <a:noFill/>
          <a:ln>
            <a:noFill/>
          </a:ln>
        </p:spPr>
        <p:txBody>
          <a:bodyPr spcFirstLastPara="1" wrap="square" lIns="91425" tIns="45700" rIns="91425" bIns="45700" anchor="t" anchorCtr="0">
            <a:noAutofit/>
          </a:bodyPr>
          <a:lstStyle/>
          <a:p>
            <a:pPr marL="228600" lvl="0" indent="-215900" algn="l" rtl="0">
              <a:lnSpc>
                <a:spcPct val="90000"/>
              </a:lnSpc>
              <a:spcBef>
                <a:spcPts val="0"/>
              </a:spcBef>
              <a:spcAft>
                <a:spcPts val="0"/>
              </a:spcAft>
              <a:buClr>
                <a:schemeClr val="dk1"/>
              </a:buClr>
              <a:buSzPts val="2400"/>
              <a:buChar char="•"/>
            </a:pPr>
            <a:r>
              <a:rPr lang="en-US" sz="2400" baseline="30000" dirty="0"/>
              <a:t>13</a:t>
            </a:r>
            <a:r>
              <a:rPr lang="en-US" sz="2400" dirty="0"/>
              <a:t>CO images created for IM </a:t>
            </a:r>
            <a:r>
              <a:rPr lang="en-US" sz="2400" dirty="0" err="1"/>
              <a:t>Lup</a:t>
            </a:r>
            <a:r>
              <a:rPr lang="en-US" sz="2400" dirty="0"/>
              <a:t>, HT </a:t>
            </a:r>
            <a:r>
              <a:rPr lang="en-US" sz="2400" dirty="0" err="1"/>
              <a:t>Lup</a:t>
            </a:r>
            <a:r>
              <a:rPr lang="en-US" sz="2400" dirty="0"/>
              <a:t>, RU </a:t>
            </a:r>
            <a:r>
              <a:rPr lang="en-US" sz="2400" dirty="0" err="1"/>
              <a:t>Lup</a:t>
            </a:r>
            <a:r>
              <a:rPr lang="en-US" sz="2400" dirty="0"/>
              <a:t>, AS 205, GW </a:t>
            </a:r>
            <a:r>
              <a:rPr lang="en-US" sz="2400" dirty="0" err="1"/>
              <a:t>Lup</a:t>
            </a:r>
            <a:endParaRPr sz="2400" dirty="0"/>
          </a:p>
          <a:p>
            <a:pPr marL="228600" lvl="0" indent="-215900" algn="l" rtl="0">
              <a:lnSpc>
                <a:spcPct val="90000"/>
              </a:lnSpc>
              <a:spcBef>
                <a:spcPts val="1000"/>
              </a:spcBef>
              <a:spcAft>
                <a:spcPts val="0"/>
              </a:spcAft>
              <a:buClr>
                <a:schemeClr val="dk1"/>
              </a:buClr>
              <a:buSzPts val="2400"/>
              <a:buChar char="•"/>
            </a:pPr>
            <a:r>
              <a:rPr lang="en-US" sz="2400" dirty="0"/>
              <a:t>C</a:t>
            </a:r>
            <a:r>
              <a:rPr lang="en-US" sz="2400" baseline="30000" dirty="0"/>
              <a:t>18</a:t>
            </a:r>
            <a:r>
              <a:rPr lang="en-US" sz="2400" dirty="0"/>
              <a:t>O images created for IM </a:t>
            </a:r>
            <a:r>
              <a:rPr lang="en-US" sz="2400" dirty="0" err="1"/>
              <a:t>Lup</a:t>
            </a:r>
            <a:r>
              <a:rPr lang="en-US" sz="2400" dirty="0"/>
              <a:t>, RU </a:t>
            </a:r>
            <a:r>
              <a:rPr lang="en-US" sz="2400" dirty="0" err="1"/>
              <a:t>Lup</a:t>
            </a:r>
            <a:r>
              <a:rPr lang="en-US" sz="2400" dirty="0"/>
              <a:t>, AS 205</a:t>
            </a:r>
            <a:endParaRPr sz="2400" dirty="0"/>
          </a:p>
          <a:p>
            <a:pPr marL="228600" lvl="0" indent="-215900" algn="l" rtl="0">
              <a:lnSpc>
                <a:spcPct val="90000"/>
              </a:lnSpc>
              <a:spcBef>
                <a:spcPts val="1000"/>
              </a:spcBef>
              <a:spcAft>
                <a:spcPts val="0"/>
              </a:spcAft>
              <a:buClr>
                <a:schemeClr val="dk1"/>
              </a:buClr>
              <a:buSzPts val="2400"/>
              <a:buChar char="•"/>
            </a:pPr>
            <a:r>
              <a:rPr lang="en-US" sz="2400" dirty="0"/>
              <a:t>Images for TW </a:t>
            </a:r>
            <a:r>
              <a:rPr lang="en-US" sz="2400" dirty="0" err="1"/>
              <a:t>Hya</a:t>
            </a:r>
            <a:r>
              <a:rPr lang="en-US" sz="2400" dirty="0"/>
              <a:t> and AA Tau previously created with different weighting</a:t>
            </a:r>
            <a:endParaRPr sz="2400" dirty="0"/>
          </a:p>
          <a:p>
            <a:pPr marL="228600" lvl="0" indent="-215900" algn="l" rtl="0">
              <a:lnSpc>
                <a:spcPct val="90000"/>
              </a:lnSpc>
              <a:spcBef>
                <a:spcPts val="1000"/>
              </a:spcBef>
              <a:spcAft>
                <a:spcPts val="0"/>
              </a:spcAft>
              <a:buClr>
                <a:schemeClr val="dk1"/>
              </a:buClr>
              <a:buSzPts val="2400"/>
              <a:buChar char="•"/>
            </a:pPr>
            <a:r>
              <a:rPr lang="en-US" sz="2400" dirty="0"/>
              <a:t>CO</a:t>
            </a:r>
            <a:r>
              <a:rPr lang="en-US" sz="2400" baseline="-25000" dirty="0"/>
              <a:t>2 </a:t>
            </a:r>
            <a:r>
              <a:rPr lang="en-US" sz="2400" dirty="0"/>
              <a:t>fluxes for TW </a:t>
            </a:r>
            <a:r>
              <a:rPr lang="en-US" sz="2400" dirty="0" err="1"/>
              <a:t>Hya</a:t>
            </a:r>
            <a:r>
              <a:rPr lang="en-US" sz="2400" dirty="0"/>
              <a:t> taken from </a:t>
            </a:r>
            <a:r>
              <a:rPr lang="en-US" sz="2400" dirty="0" err="1"/>
              <a:t>Najita</a:t>
            </a:r>
            <a:r>
              <a:rPr lang="en-US" sz="2400" dirty="0"/>
              <a:t> et. al 2010</a:t>
            </a:r>
            <a:endParaRPr sz="2400"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baseline="30000" dirty="0"/>
          </a:p>
        </p:txBody>
      </p:sp>
      <p:pic>
        <p:nvPicPr>
          <p:cNvPr id="142" name="Google Shape;142;p18" descr="AZSGC_sunset"/>
          <p:cNvPicPr preferRelativeResize="0"/>
          <p:nvPr/>
        </p:nvPicPr>
        <p:blipFill rotWithShape="1">
          <a:blip r:embed="rId3">
            <a:alphaModFix/>
          </a:blip>
          <a:srcRect l="12210" t="2715" r="13370" b="1529"/>
          <a:stretch/>
        </p:blipFill>
        <p:spPr>
          <a:xfrm>
            <a:off x="11203757" y="5415699"/>
            <a:ext cx="765175" cy="1312862"/>
          </a:xfrm>
          <a:prstGeom prst="rect">
            <a:avLst/>
          </a:prstGeom>
          <a:solidFill>
            <a:schemeClr val="lt1"/>
          </a:solidFill>
          <a:ln>
            <a:noFill/>
          </a:ln>
        </p:spPr>
      </p:pic>
      <p:sp>
        <p:nvSpPr>
          <p:cNvPr id="143" name="Google Shape;143;p18"/>
          <p:cNvSpPr txBox="1"/>
          <p:nvPr/>
        </p:nvSpPr>
        <p:spPr>
          <a:xfrm>
            <a:off x="1015720" y="5451604"/>
            <a:ext cx="358138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1" u="none" strike="noStrike" cap="none" baseline="30000">
              <a:solidFill>
                <a:schemeClr val="dk1"/>
              </a:solidFill>
              <a:latin typeface="Calibri"/>
              <a:ea typeface="Calibri"/>
              <a:cs typeface="Calibri"/>
              <a:sym typeface="Calibri"/>
            </a:endParaRPr>
          </a:p>
        </p:txBody>
      </p:sp>
      <p:pic>
        <p:nvPicPr>
          <p:cNvPr id="144" name="Google Shape;144;p18"/>
          <p:cNvPicPr preferRelativeResize="0"/>
          <p:nvPr/>
        </p:nvPicPr>
        <p:blipFill>
          <a:blip r:embed="rId4">
            <a:alphaModFix/>
          </a:blip>
          <a:stretch>
            <a:fillRect/>
          </a:stretch>
        </p:blipFill>
        <p:spPr>
          <a:xfrm>
            <a:off x="5988900" y="1467075"/>
            <a:ext cx="5364900" cy="46726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AS 205 Images</a:t>
            </a:r>
            <a:endParaRPr/>
          </a:p>
        </p:txBody>
      </p:sp>
      <p:sp>
        <p:nvSpPr>
          <p:cNvPr id="151" name="Google Shape;151;p1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52" name="Google Shape;152;p19" descr="AZSGC_sunset"/>
          <p:cNvPicPr preferRelativeResize="0"/>
          <p:nvPr/>
        </p:nvPicPr>
        <p:blipFill rotWithShape="1">
          <a:blip r:embed="rId3">
            <a:alphaModFix/>
          </a:blip>
          <a:srcRect l="12212" t="2719" r="13366" b="1522"/>
          <a:stretch/>
        </p:blipFill>
        <p:spPr>
          <a:xfrm>
            <a:off x="11203757" y="5415699"/>
            <a:ext cx="765175" cy="1312862"/>
          </a:xfrm>
          <a:prstGeom prst="rect">
            <a:avLst/>
          </a:prstGeom>
          <a:solidFill>
            <a:schemeClr val="lt1"/>
          </a:solidFill>
          <a:ln>
            <a:noFill/>
          </a:ln>
        </p:spPr>
      </p:pic>
      <p:pic>
        <p:nvPicPr>
          <p:cNvPr id="154" name="Google Shape;154;p19"/>
          <p:cNvPicPr preferRelativeResize="0"/>
          <p:nvPr/>
        </p:nvPicPr>
        <p:blipFill>
          <a:blip r:embed="rId4">
            <a:alphaModFix/>
          </a:blip>
          <a:stretch>
            <a:fillRect/>
          </a:stretch>
        </p:blipFill>
        <p:spPr>
          <a:xfrm>
            <a:off x="6047675" y="1690825"/>
            <a:ext cx="5434725" cy="4733470"/>
          </a:xfrm>
          <a:prstGeom prst="rect">
            <a:avLst/>
          </a:prstGeom>
          <a:noFill/>
          <a:ln>
            <a:noFill/>
          </a:ln>
        </p:spPr>
      </p:pic>
      <p:pic>
        <p:nvPicPr>
          <p:cNvPr id="1030" name="Picture 6">
            <a:extLst>
              <a:ext uri="{FF2B5EF4-FFF2-40B4-BE49-F238E27FC236}">
                <a16:creationId xmlns:a16="http://schemas.microsoft.com/office/drawing/2014/main" id="{9033162A-0FAC-4F10-91CB-6FFC9256D2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680" y="1666247"/>
            <a:ext cx="5491162" cy="478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RU Lup Images</a:t>
            </a:r>
            <a:endParaRPr/>
          </a:p>
        </p:txBody>
      </p:sp>
      <p:sp>
        <p:nvSpPr>
          <p:cNvPr id="161" name="Google Shape;161;p2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       </a:t>
            </a:r>
            <a:endParaRPr/>
          </a:p>
        </p:txBody>
      </p:sp>
      <p:pic>
        <p:nvPicPr>
          <p:cNvPr id="162" name="Google Shape;162;p20"/>
          <p:cNvPicPr preferRelativeResize="0"/>
          <p:nvPr/>
        </p:nvPicPr>
        <p:blipFill>
          <a:blip r:embed="rId3">
            <a:alphaModFix/>
          </a:blip>
          <a:stretch>
            <a:fillRect/>
          </a:stretch>
        </p:blipFill>
        <p:spPr>
          <a:xfrm>
            <a:off x="759000" y="1551091"/>
            <a:ext cx="5238750" cy="4578562"/>
          </a:xfrm>
          <a:prstGeom prst="rect">
            <a:avLst/>
          </a:prstGeom>
          <a:noFill/>
          <a:ln>
            <a:noFill/>
          </a:ln>
        </p:spPr>
      </p:pic>
      <p:pic>
        <p:nvPicPr>
          <p:cNvPr id="163" name="Google Shape;163;p20"/>
          <p:cNvPicPr preferRelativeResize="0"/>
          <p:nvPr/>
        </p:nvPicPr>
        <p:blipFill rotWithShape="1">
          <a:blip r:embed="rId4">
            <a:alphaModFix/>
          </a:blip>
          <a:srcRect l="1490" r="-1490"/>
          <a:stretch/>
        </p:blipFill>
        <p:spPr>
          <a:xfrm>
            <a:off x="6226351" y="1570457"/>
            <a:ext cx="5356050" cy="4539831"/>
          </a:xfrm>
          <a:prstGeom prst="rect">
            <a:avLst/>
          </a:prstGeom>
          <a:noFill/>
          <a:ln>
            <a:noFill/>
          </a:ln>
        </p:spPr>
      </p:pic>
      <p:pic>
        <p:nvPicPr>
          <p:cNvPr id="6" name="Google Shape;152;p19" descr="AZSGC_sunset">
            <a:extLst>
              <a:ext uri="{FF2B5EF4-FFF2-40B4-BE49-F238E27FC236}">
                <a16:creationId xmlns:a16="http://schemas.microsoft.com/office/drawing/2014/main" id="{BFD22B82-EB1F-4CB4-B3C4-EF858DE82450}"/>
              </a:ext>
            </a:extLst>
          </p:cNvPr>
          <p:cNvPicPr preferRelativeResize="0"/>
          <p:nvPr/>
        </p:nvPicPr>
        <p:blipFill rotWithShape="1">
          <a:blip r:embed="rId5">
            <a:alphaModFix/>
          </a:blip>
          <a:srcRect l="12212" t="2719" r="13366" b="1522"/>
          <a:stretch/>
        </p:blipFill>
        <p:spPr>
          <a:xfrm>
            <a:off x="11203757" y="5415699"/>
            <a:ext cx="765175" cy="1312862"/>
          </a:xfrm>
          <a:prstGeom prst="rect">
            <a:avLst/>
          </a:prstGeom>
          <a:solidFill>
            <a:schemeClr val="lt1"/>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IM Lup Images</a:t>
            </a:r>
            <a:endParaRPr/>
          </a:p>
        </p:txBody>
      </p:sp>
      <p:sp>
        <p:nvSpPr>
          <p:cNvPr id="170" name="Google Shape;170;p2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p:txBody>
      </p:sp>
      <p:pic>
        <p:nvPicPr>
          <p:cNvPr id="171" name="Google Shape;171;p21"/>
          <p:cNvPicPr preferRelativeResize="0"/>
          <p:nvPr/>
        </p:nvPicPr>
        <p:blipFill>
          <a:blip r:embed="rId3">
            <a:alphaModFix/>
          </a:blip>
          <a:stretch>
            <a:fillRect/>
          </a:stretch>
        </p:blipFill>
        <p:spPr>
          <a:xfrm>
            <a:off x="947629" y="1690825"/>
            <a:ext cx="5257801" cy="4549549"/>
          </a:xfrm>
          <a:prstGeom prst="rect">
            <a:avLst/>
          </a:prstGeom>
          <a:noFill/>
          <a:ln>
            <a:noFill/>
          </a:ln>
        </p:spPr>
      </p:pic>
      <p:pic>
        <p:nvPicPr>
          <p:cNvPr id="172" name="Google Shape;172;p21"/>
          <p:cNvPicPr preferRelativeResize="0"/>
          <p:nvPr/>
        </p:nvPicPr>
        <p:blipFill>
          <a:blip r:embed="rId4">
            <a:alphaModFix/>
          </a:blip>
          <a:stretch>
            <a:fillRect/>
          </a:stretch>
        </p:blipFill>
        <p:spPr>
          <a:xfrm>
            <a:off x="6348304" y="1692765"/>
            <a:ext cx="5148370" cy="4484060"/>
          </a:xfrm>
          <a:prstGeom prst="rect">
            <a:avLst/>
          </a:prstGeom>
          <a:noFill/>
          <a:ln>
            <a:noFill/>
          </a:ln>
        </p:spPr>
      </p:pic>
      <p:pic>
        <p:nvPicPr>
          <p:cNvPr id="6" name="Google Shape;152;p19" descr="AZSGC_sunset">
            <a:extLst>
              <a:ext uri="{FF2B5EF4-FFF2-40B4-BE49-F238E27FC236}">
                <a16:creationId xmlns:a16="http://schemas.microsoft.com/office/drawing/2014/main" id="{B6E280E9-54E7-473F-B5C9-5B0BE637C98A}"/>
              </a:ext>
            </a:extLst>
          </p:cNvPr>
          <p:cNvPicPr preferRelativeResize="0"/>
          <p:nvPr/>
        </p:nvPicPr>
        <p:blipFill rotWithShape="1">
          <a:blip r:embed="rId5">
            <a:alphaModFix/>
          </a:blip>
          <a:srcRect l="12212" t="2719" r="13366" b="1522"/>
          <a:stretch/>
        </p:blipFill>
        <p:spPr>
          <a:xfrm>
            <a:off x="11203757" y="5415699"/>
            <a:ext cx="765175" cy="1312862"/>
          </a:xfrm>
          <a:prstGeom prst="rect">
            <a:avLst/>
          </a:prstGeom>
          <a:solidFill>
            <a:schemeClr val="lt1"/>
          </a:solid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841</Words>
  <Application>Microsoft Office PowerPoint</Application>
  <PresentationFormat>Widescreen</PresentationFormat>
  <Paragraphs>95</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The Search for Volatile Carbon Transport in Protoplanetary Disks</vt:lpstr>
      <vt:lpstr>Protoplanetary Disks</vt:lpstr>
      <vt:lpstr>Carbon Deficiency </vt:lpstr>
      <vt:lpstr>Hypothesis &amp; Objective</vt:lpstr>
      <vt:lpstr>Methods</vt:lpstr>
      <vt:lpstr>Methods</vt:lpstr>
      <vt:lpstr>AS 205 Images</vt:lpstr>
      <vt:lpstr>RU Lup Images</vt:lpstr>
      <vt:lpstr>IM Lup Images</vt:lpstr>
      <vt:lpstr>GW Lup and AA Tau Images </vt:lpstr>
      <vt:lpstr>TW Hya Images</vt:lpstr>
      <vt:lpstr>Results</vt:lpstr>
      <vt:lpstr>Conclusions</vt:lpstr>
      <vt:lpstr>Acknowledgments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Search for Volatile Carbon Transport in Protoplanetary Disks</dc:title>
  <dc:creator>R Full</dc:creator>
  <cp:lastModifiedBy>R Full</cp:lastModifiedBy>
  <cp:revision>3</cp:revision>
  <dcterms:modified xsi:type="dcterms:W3CDTF">2020-04-03T23:43:35Z</dcterms:modified>
</cp:coreProperties>
</file>